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347" r:id="rId3"/>
    <p:sldId id="430" r:id="rId4"/>
    <p:sldId id="436" r:id="rId5"/>
    <p:sldId id="431" r:id="rId6"/>
    <p:sldId id="432" r:id="rId7"/>
    <p:sldId id="433" r:id="rId8"/>
    <p:sldId id="435" r:id="rId9"/>
    <p:sldId id="417" r:id="rId10"/>
    <p:sldId id="43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99"/>
    <a:srgbClr val="0099CC"/>
    <a:srgbClr val="003399"/>
    <a:srgbClr val="000000"/>
    <a:srgbClr val="003BB0"/>
    <a:srgbClr val="CC6600"/>
    <a:srgbClr val="CC3300"/>
    <a:srgbClr val="5F5F5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FA26F-0829-43F9-B76E-C5ABCA638063}" type="datetimeFigureOut">
              <a:rPr lang="en-US" smtClean="0"/>
              <a:t>7/1/2015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74DF-9781-4156-889D-822FF97B949E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4F9D-32E3-4BC9-B373-B57DF7C7EBEC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1E565-18EB-4788-AD30-D08E911A05C1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7B9A4-547D-431B-BBD0-0113A26C7C6D}" type="datetime1">
              <a:rPr lang="en-US" smtClean="0"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05309-AF87-4724-9B5B-7A240D34A069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DEAC-97CF-4384-B9FE-3AD7A985BE5B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0A91-BF60-4985-B375-A7FDF925A288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794F-3705-41F1-B2B8-82507AEA7377}" type="datetime1">
              <a:rPr lang="en-US" smtClean="0"/>
              <a:t>7/1/2015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BCE6-553E-4C72-811F-C9D9366BE49A}" type="datetime1">
              <a:rPr lang="en-US" smtClean="0"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32C1-CD8A-4732-94A1-9AC5AE110E1F}" type="datetime1">
              <a:rPr lang="en-US" smtClean="0"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A509F-8294-418F-94DF-6C1D87B401E8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3FB30-BDC4-4AE8-AC96-A19640465155}" type="datetime1">
              <a:rPr lang="en-US" smtClean="0"/>
              <a:t>7/1/2015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DCF89-9A7B-44C7-9289-34953C3178D8}" type="datetime1">
              <a:rPr lang="en-US" smtClean="0"/>
              <a:t>7/1/2015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00100" y="1524000"/>
            <a:ext cx="7467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Status of R&amp;D on </a:t>
            </a:r>
            <a:r>
              <a:rPr lang="en-US" sz="3200" b="1" dirty="0" err="1" smtClean="0">
                <a:solidFill>
                  <a:srgbClr val="FF0000"/>
                </a:solidFill>
                <a:latin typeface="Arial" charset="0"/>
              </a:rPr>
              <a:t>Calorimetry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 for EIC </a:t>
            </a:r>
            <a:endParaRPr lang="en-US" sz="3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866900" y="5257799"/>
            <a:ext cx="533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EEEEBE"/>
                    </a:gs>
                    <a:gs pos="50000">
                      <a:srgbClr val="FFFFCC"/>
                    </a:gs>
                    <a:gs pos="100000">
                      <a:srgbClr val="EEEEB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EIC R&amp;D Committee Meeting</a:t>
            </a:r>
          </a:p>
          <a:p>
            <a:pPr algn="ctr"/>
            <a:endParaRPr lang="en-US" sz="800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CC6600"/>
                </a:solidFill>
              </a:rPr>
              <a:t>July </a:t>
            </a:r>
            <a:r>
              <a:rPr lang="en-US" sz="2000" dirty="0">
                <a:solidFill>
                  <a:srgbClr val="CC6600"/>
                </a:solidFill>
              </a:rPr>
              <a:t>9</a:t>
            </a:r>
            <a:r>
              <a:rPr lang="en-US" sz="2000" dirty="0" smtClean="0">
                <a:solidFill>
                  <a:srgbClr val="CC6600"/>
                </a:solidFill>
              </a:rPr>
              <a:t>, 2015 </a:t>
            </a:r>
            <a:endParaRPr lang="en-US" sz="2000" dirty="0">
              <a:solidFill>
                <a:srgbClr val="CC66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71525" y="942975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11" name="Picture 18" descr="BN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66687"/>
            <a:ext cx="175185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780" y="166687"/>
            <a:ext cx="741556" cy="685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62100" y="2438400"/>
            <a:ext cx="5943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" dirty="0">
              <a:latin typeface="Times New Roman"/>
              <a:ea typeface="Times New Roman"/>
            </a:endParaRPr>
          </a:p>
          <a:p>
            <a:r>
              <a:rPr lang="en-GB" sz="1000" b="1" dirty="0">
                <a:solidFill>
                  <a:srgbClr val="000099"/>
                </a:solidFill>
                <a:latin typeface="Times New Roman"/>
                <a:ea typeface="Times New Roman"/>
              </a:rPr>
              <a:t> </a:t>
            </a:r>
            <a:endParaRPr lang="en-GB" sz="1000" b="1" dirty="0" smtClean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ctr"/>
            <a:r>
              <a:rPr lang="en-GB" sz="2400" b="1" dirty="0" err="1"/>
              <a:t>S.Boose</a:t>
            </a:r>
            <a:r>
              <a:rPr lang="en-GB" sz="2400" b="1" dirty="0"/>
              <a:t>, E. </a:t>
            </a:r>
            <a:r>
              <a:rPr lang="en-GB" sz="2400" b="1" dirty="0" err="1"/>
              <a:t>Kistenev</a:t>
            </a:r>
            <a:r>
              <a:rPr lang="en-GB" sz="2400" b="1" dirty="0"/>
              <a:t>, </a:t>
            </a:r>
            <a:r>
              <a:rPr lang="en-GB" sz="2400" b="1" dirty="0" err="1"/>
              <a:t>J.Haggerty</a:t>
            </a:r>
            <a:r>
              <a:rPr lang="en-GB" sz="2400" b="1" dirty="0"/>
              <a:t>, </a:t>
            </a:r>
            <a:r>
              <a:rPr lang="en-GB" sz="2400" b="1" dirty="0" err="1"/>
              <a:t>J.Huang</a:t>
            </a:r>
            <a:r>
              <a:rPr lang="en-GB" sz="2400" b="1" dirty="0"/>
              <a:t>, </a:t>
            </a:r>
            <a:r>
              <a:rPr lang="en-GB" sz="2400" b="1" dirty="0" err="1"/>
              <a:t>E.Mannel</a:t>
            </a:r>
            <a:r>
              <a:rPr lang="en-GB" sz="2400" b="1" dirty="0"/>
              <a:t>, </a:t>
            </a:r>
            <a:r>
              <a:rPr lang="en-GB" sz="2400" b="1" dirty="0" err="1"/>
              <a:t>C.Pinkenberg</a:t>
            </a:r>
            <a:r>
              <a:rPr lang="en-GB" sz="2400" b="1" dirty="0"/>
              <a:t>,</a:t>
            </a:r>
            <a:endParaRPr lang="en-US" sz="2400" dirty="0"/>
          </a:p>
          <a:p>
            <a:pPr algn="ctr"/>
            <a:r>
              <a:rPr lang="en-GB" sz="2400" b="1" dirty="0"/>
              <a:t> S. Stoll, and C. </a:t>
            </a:r>
            <a:r>
              <a:rPr lang="en-GB" sz="2400" b="1" dirty="0" smtClean="0"/>
              <a:t>Woody</a:t>
            </a:r>
          </a:p>
          <a:p>
            <a:pPr algn="ctr"/>
            <a:endParaRPr lang="en-US" sz="2800" dirty="0"/>
          </a:p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BNL PHENIX Group</a:t>
            </a:r>
            <a:r>
              <a:rPr lang="en-GB" sz="2000" b="1" dirty="0">
                <a:solidFill>
                  <a:srgbClr val="C00000"/>
                </a:solidFill>
              </a:rPr>
              <a:t> 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02581" y="374576"/>
            <a:ext cx="5862638" cy="494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Arial" charset="0"/>
              </a:rPr>
              <a:t>Future Plans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42950" y="1295400"/>
            <a:ext cx="7772400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indent="0">
              <a:buClr>
                <a:srgbClr val="C00000"/>
              </a:buClr>
              <a:buSzPct val="100000"/>
            </a:pPr>
            <a:r>
              <a:rPr lang="en-US" sz="2400" dirty="0" smtClean="0">
                <a:solidFill>
                  <a:srgbClr val="C00000"/>
                </a:solidFill>
              </a:rPr>
              <a:t>Studies </a:t>
            </a:r>
            <a:r>
              <a:rPr lang="en-US" sz="2400" dirty="0" smtClean="0">
                <a:solidFill>
                  <a:srgbClr val="C00000"/>
                </a:solidFill>
              </a:rPr>
              <a:t>on radiation damage in </a:t>
            </a:r>
            <a:r>
              <a:rPr lang="en-US" sz="2400" dirty="0" err="1" smtClean="0">
                <a:solidFill>
                  <a:srgbClr val="C00000"/>
                </a:solidFill>
              </a:rPr>
              <a:t>SiPMs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0" indent="0">
              <a:buClr>
                <a:srgbClr val="C00000"/>
              </a:buClr>
              <a:buSzPct val="100000"/>
            </a:pPr>
            <a:endParaRPr lang="en-US" sz="1000" dirty="0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rgbClr val="C00000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Carry out additional tests of </a:t>
            </a:r>
            <a:r>
              <a:rPr lang="en-US" dirty="0" err="1" smtClean="0">
                <a:solidFill>
                  <a:srgbClr val="003399"/>
                </a:solidFill>
              </a:rPr>
              <a:t>SiPMs</a:t>
            </a:r>
            <a:r>
              <a:rPr lang="en-US" dirty="0" smtClean="0">
                <a:solidFill>
                  <a:srgbClr val="003399"/>
                </a:solidFill>
              </a:rPr>
              <a:t> with MeV equivalent neutrons to study the increase in dark current with dose and determine if there is any effect on the PDE at higher doses</a:t>
            </a: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3399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Develop the electronics and control procedures to stabilize the gain of the </a:t>
            </a:r>
            <a:r>
              <a:rPr lang="en-US" dirty="0" err="1" smtClean="0">
                <a:solidFill>
                  <a:srgbClr val="003399"/>
                </a:solidFill>
              </a:rPr>
              <a:t>SiPMs</a:t>
            </a:r>
            <a:r>
              <a:rPr lang="en-US" dirty="0" smtClean="0">
                <a:solidFill>
                  <a:srgbClr val="003399"/>
                </a:solidFill>
              </a:rPr>
              <a:t> with temperature and with increasing dark current due to radiation exposure. This will involve studies of both electronic control systems as well as cooling and temperature control. </a:t>
            </a:r>
            <a:endParaRPr lang="en-US" sz="800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33399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Areas of Investigation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8229600" cy="595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indent="0" algn="l">
              <a:buClr>
                <a:srgbClr val="C00000"/>
              </a:buClr>
              <a:buSzPct val="100000"/>
            </a:pPr>
            <a:r>
              <a:rPr lang="en-US" sz="2400" dirty="0" smtClean="0">
                <a:solidFill>
                  <a:srgbClr val="C00000"/>
                </a:solidFill>
              </a:rPr>
              <a:t>1. Develop techniques for producing tungsten powder epoxy</a:t>
            </a:r>
          </a:p>
          <a:p>
            <a:pPr marL="0" indent="0" algn="l">
              <a:buClr>
                <a:srgbClr val="C00000"/>
              </a:buClr>
              <a:buSzPct val="100000"/>
            </a:pPr>
            <a:r>
              <a:rPr lang="en-US" sz="2400" dirty="0" smtClean="0">
                <a:solidFill>
                  <a:srgbClr val="C00000"/>
                </a:solidFill>
              </a:rPr>
              <a:t>      scintillating fiber modules for a central barrel EMCAL </a:t>
            </a:r>
          </a:p>
          <a:p>
            <a:pPr marL="0" indent="0" algn="l">
              <a:buClr>
                <a:srgbClr val="C00000"/>
              </a:buClr>
              <a:buSzPct val="75000"/>
            </a:pPr>
            <a:endParaRPr lang="en-US" sz="400" dirty="0">
              <a:solidFill>
                <a:schemeClr val="accent2"/>
              </a:solidFill>
            </a:endParaRPr>
          </a:p>
          <a:p>
            <a:pPr lvl="1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2"/>
                </a:solidFill>
              </a:rPr>
              <a:t>Produce 1D tapered modules (similar to the ones produced at UCLA) at several locations in order to understand and develop the fabrication techniques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  </a:t>
            </a:r>
            <a:r>
              <a:rPr lang="en-US" sz="2000" dirty="0" smtClean="0">
                <a:solidFill>
                  <a:srgbClr val="0070C0"/>
                </a:solidFill>
              </a:rPr>
              <a:t>BNL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University of Illinois Urbana Champaign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Tungsten Heavy Powder</a:t>
            </a:r>
          </a:p>
          <a:p>
            <a:pPr marL="0" indent="0" algn="l">
              <a:buClr>
                <a:srgbClr val="C00000"/>
              </a:buClr>
              <a:buSzPct val="75000"/>
            </a:pPr>
            <a:endParaRPr lang="en-US" sz="1000" dirty="0">
              <a:solidFill>
                <a:schemeClr val="accent2"/>
              </a:solidFill>
            </a:endParaRPr>
          </a:p>
          <a:p>
            <a:pPr lvl="1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2"/>
                </a:solidFill>
              </a:rPr>
              <a:t>Develop techniques suitable for mass production</a:t>
            </a:r>
            <a:endParaRPr lang="en-US" sz="2000" dirty="0">
              <a:solidFill>
                <a:schemeClr val="accent2"/>
              </a:solidFill>
            </a:endParaRPr>
          </a:p>
          <a:p>
            <a:pPr algn="l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endParaRPr lang="en-US" sz="400" dirty="0" smtClean="0">
              <a:solidFill>
                <a:schemeClr val="accent2"/>
              </a:solidFill>
            </a:endParaRPr>
          </a:p>
          <a:p>
            <a:pPr lvl="1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2"/>
                </a:solidFill>
              </a:rPr>
              <a:t>Develop 2D tapered modules as required for a fully projective barrel calorimeter as needed by </a:t>
            </a:r>
            <a:r>
              <a:rPr lang="en-US" sz="2000" dirty="0" err="1" smtClean="0">
                <a:solidFill>
                  <a:schemeClr val="accent2"/>
                </a:solidFill>
              </a:rPr>
              <a:t>sPHENIX</a:t>
            </a:r>
            <a:endParaRPr lang="en-US" sz="2000" dirty="0">
              <a:solidFill>
                <a:schemeClr val="accent2"/>
              </a:solidFill>
            </a:endParaRPr>
          </a:p>
          <a:p>
            <a:pPr marL="0" indent="0" algn="l">
              <a:buClr>
                <a:srgbClr val="C00000"/>
              </a:buClr>
              <a:buSzPct val="75000"/>
            </a:pPr>
            <a:endParaRPr lang="en-US" sz="800" dirty="0" smtClean="0">
              <a:solidFill>
                <a:schemeClr val="accent2"/>
              </a:solidFill>
            </a:endParaRPr>
          </a:p>
          <a:p>
            <a:pPr marL="0" indent="0" algn="l">
              <a:buClr>
                <a:srgbClr val="C00000"/>
              </a:buClr>
              <a:buSzPct val="100000"/>
            </a:pPr>
            <a:r>
              <a:rPr lang="en-US" sz="2400" dirty="0" smtClean="0">
                <a:solidFill>
                  <a:srgbClr val="C00000"/>
                </a:solidFill>
              </a:rPr>
              <a:t> 2. Study radiation damage in </a:t>
            </a:r>
            <a:r>
              <a:rPr lang="en-US" sz="2400" dirty="0" err="1" smtClean="0">
                <a:solidFill>
                  <a:srgbClr val="C00000"/>
                </a:solidFill>
              </a:rPr>
              <a:t>SiPMs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0" indent="0" algn="l">
              <a:buClr>
                <a:srgbClr val="C00000"/>
              </a:buClr>
              <a:buSzPct val="100000"/>
            </a:pPr>
            <a:endParaRPr lang="en-US" sz="1000" dirty="0" smtClean="0">
              <a:solidFill>
                <a:schemeClr val="accent2"/>
              </a:solidFill>
            </a:endParaRPr>
          </a:p>
          <a:p>
            <a:pPr lvl="1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2"/>
                </a:solidFill>
              </a:rPr>
              <a:t>Irradiate </a:t>
            </a:r>
            <a:r>
              <a:rPr lang="en-US" sz="2000" dirty="0" err="1" smtClean="0">
                <a:solidFill>
                  <a:schemeClr val="accent2"/>
                </a:solidFill>
              </a:rPr>
              <a:t>SiPMs</a:t>
            </a:r>
            <a:r>
              <a:rPr lang="en-US" sz="2000" dirty="0" smtClean="0">
                <a:solidFill>
                  <a:schemeClr val="accent2"/>
                </a:solidFill>
              </a:rPr>
              <a:t> in the PHENIX IR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Measure increase in dark current with dose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Determine if any damage is caused by thermal neutrons</a:t>
            </a:r>
          </a:p>
          <a:p>
            <a:pPr lvl="2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Determine if any damage is caused by spallation </a:t>
            </a:r>
            <a:r>
              <a:rPr lang="en-US" sz="2000" dirty="0" smtClean="0">
                <a:solidFill>
                  <a:srgbClr val="0070C0"/>
                </a:solidFill>
              </a:rPr>
              <a:t>neutrons</a:t>
            </a:r>
          </a:p>
          <a:p>
            <a:pPr marL="914400" lvl="2" indent="0">
              <a:buClr>
                <a:srgbClr val="C00000"/>
              </a:buClr>
              <a:buSzPct val="100000"/>
            </a:pPr>
            <a:endParaRPr lang="en-US" sz="400" dirty="0" smtClean="0">
              <a:solidFill>
                <a:schemeClr val="accent2"/>
              </a:solidFill>
            </a:endParaRPr>
          </a:p>
          <a:p>
            <a:pPr lvl="1">
              <a:buClr>
                <a:srgbClr val="C00000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2"/>
                </a:solidFill>
              </a:rPr>
              <a:t>Measure effects of neutron damage at very high doses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8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7318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W/</a:t>
            </a:r>
            <a:r>
              <a:rPr lang="en-US" sz="3200" b="1" dirty="0" err="1" smtClean="0"/>
              <a:t>SciFi</a:t>
            </a:r>
            <a:r>
              <a:rPr lang="en-US" sz="3200" b="1" dirty="0" smtClean="0"/>
              <a:t> Module Production at BNL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146" name="Picture 2" descr="P10144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9"/>
          <a:stretch>
            <a:fillRect/>
          </a:stretch>
        </p:blipFill>
        <p:spPr bwMode="auto">
          <a:xfrm>
            <a:off x="2057400" y="1295400"/>
            <a:ext cx="5486400" cy="328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5652" y="762000"/>
            <a:ext cx="3485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Single Tapered Modules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52500" y="4790182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Five single tapered modules have been produced at BNL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Overall quality looks good (density, uniformity, light transmission of </a:t>
            </a:r>
            <a:r>
              <a:rPr lang="en-GB" sz="1600" dirty="0" err="1" smtClean="0">
                <a:solidFill>
                  <a:schemeClr val="accent3"/>
                </a:solidFill>
              </a:rPr>
              <a:t>fibers</a:t>
            </a:r>
            <a:r>
              <a:rPr lang="en-GB" sz="1600" dirty="0" smtClean="0">
                <a:solidFill>
                  <a:schemeClr val="accent3"/>
                </a:solidFill>
              </a:rPr>
              <a:t>,…)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Few remaining issues (small bubbles, inclusions, encroachment of W powder into clear epoxy,…)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1768" y="5867400"/>
            <a:ext cx="83498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Note: This was mainly a learning exercise in order to become familiar with the construction</a:t>
            </a:r>
          </a:p>
          <a:p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en-GB" sz="1600" dirty="0" smtClean="0">
                <a:solidFill>
                  <a:srgbClr val="C00000"/>
                </a:solidFill>
              </a:rPr>
              <a:t>         technique which will then be used to build fully projective modules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9525"/>
            <a:ext cx="8229600" cy="7318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W/</a:t>
            </a:r>
            <a:r>
              <a:rPr lang="en-US" sz="3200" b="1" dirty="0" err="1" smtClean="0"/>
              <a:t>SciFi</a:t>
            </a:r>
            <a:r>
              <a:rPr lang="en-US" sz="3200" b="1" dirty="0" smtClean="0"/>
              <a:t> Module Production at BNL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3" b="8566"/>
          <a:stretch>
            <a:fillRect/>
          </a:stretch>
        </p:blipFill>
        <p:spPr bwMode="auto">
          <a:xfrm>
            <a:off x="449266" y="4139235"/>
            <a:ext cx="4255609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4" y="1399580"/>
            <a:ext cx="395728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66875" y="653534"/>
            <a:ext cx="620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Preparations to Construct Double Tapered Modules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266" y="116545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3D Model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2449" y="3625334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Fibers stacked in tapered hole meshes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2" r="11639"/>
          <a:stretch/>
        </p:blipFill>
        <p:spPr>
          <a:xfrm rot="5400000">
            <a:off x="5610713" y="1443174"/>
            <a:ext cx="2724148" cy="26679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5" b="9993"/>
          <a:stretch/>
        </p:blipFill>
        <p:spPr>
          <a:xfrm>
            <a:off x="5362575" y="4223265"/>
            <a:ext cx="3503371" cy="22098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38409" y="1022866"/>
            <a:ext cx="4076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Meshes filled with fibers using hopper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0191" y="5943600"/>
            <a:ext cx="3143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Fiber assemblies in molds </a:t>
            </a:r>
            <a:r>
              <a:rPr lang="en-US" dirty="0" smtClean="0">
                <a:solidFill>
                  <a:schemeClr val="accent3"/>
                </a:solidFill>
                <a:sym typeface="Symbol"/>
              </a:rPr>
              <a:t>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43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1524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W/</a:t>
            </a:r>
            <a:r>
              <a:rPr lang="en-US" sz="3200" b="1" dirty="0" err="1" smtClean="0"/>
              <a:t>SciFi</a:t>
            </a:r>
            <a:r>
              <a:rPr lang="en-US" sz="3200" b="1" dirty="0" smtClean="0"/>
              <a:t> Module Production at UIUC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28800"/>
            <a:ext cx="5486400" cy="334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8"/>
          <a:stretch/>
        </p:blipFill>
        <p:spPr bwMode="auto">
          <a:xfrm>
            <a:off x="6248400" y="2163341"/>
            <a:ext cx="24193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15075" y="524895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Fiber ends are smooth and clear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019175"/>
            <a:ext cx="840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</a:rPr>
              <a:t>Cutting and polishing ends of module with diamond fly cutter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57912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V. </a:t>
            </a:r>
            <a:r>
              <a:rPr lang="en-US" dirty="0" err="1" smtClean="0">
                <a:solidFill>
                  <a:srgbClr val="0070C0"/>
                </a:solidFill>
              </a:rPr>
              <a:t>Loggins</a:t>
            </a:r>
            <a:r>
              <a:rPr lang="en-US" dirty="0" smtClean="0">
                <a:solidFill>
                  <a:srgbClr val="0070C0"/>
                </a:solidFill>
              </a:rPr>
              <a:t>, E. </a:t>
            </a:r>
            <a:r>
              <a:rPr lang="en-US" dirty="0" err="1" smtClean="0">
                <a:solidFill>
                  <a:srgbClr val="0070C0"/>
                </a:solidFill>
              </a:rPr>
              <a:t>Thorsland</a:t>
            </a:r>
            <a:r>
              <a:rPr lang="en-US" dirty="0" smtClean="0">
                <a:solidFill>
                  <a:srgbClr val="0070C0"/>
                </a:solidFill>
              </a:rPr>
              <a:t> and A. Sickles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318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W/</a:t>
            </a:r>
            <a:r>
              <a:rPr lang="en-US" sz="3200" b="1" dirty="0" err="1" smtClean="0"/>
              <a:t>SciFi</a:t>
            </a:r>
            <a:r>
              <a:rPr lang="en-US" sz="3200" b="1" dirty="0" smtClean="0"/>
              <a:t> Module Production at THP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170" name="Picture 2" descr="IMG_06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7" r="20740" b="14198"/>
          <a:stretch>
            <a:fillRect/>
          </a:stretch>
        </p:blipFill>
        <p:spPr bwMode="auto">
          <a:xfrm>
            <a:off x="1238250" y="1219200"/>
            <a:ext cx="322978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IMG_05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1" r="24028" b="20709"/>
          <a:stretch>
            <a:fillRect/>
          </a:stretch>
        </p:blipFill>
        <p:spPr bwMode="auto">
          <a:xfrm>
            <a:off x="4953000" y="1219200"/>
            <a:ext cx="301117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1000" y="5038725"/>
            <a:ext cx="845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Process uses a somewhat different technique than developed by UCLA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After impregnating both ends with clear epoxy, </a:t>
            </a:r>
            <a:r>
              <a:rPr lang="en-GB" sz="1600" dirty="0" err="1" smtClean="0">
                <a:solidFill>
                  <a:schemeClr val="accent3"/>
                </a:solidFill>
              </a:rPr>
              <a:t>mold</a:t>
            </a:r>
            <a:r>
              <a:rPr lang="en-GB" sz="1600" dirty="0" smtClean="0">
                <a:solidFill>
                  <a:schemeClr val="accent3"/>
                </a:solidFill>
              </a:rPr>
              <a:t> is partially filled with clear epoxy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Tungsten powder is added on top of clear epoxy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chemeClr val="accent3"/>
                </a:solidFill>
              </a:rPr>
              <a:t>Mold</a:t>
            </a:r>
            <a:r>
              <a:rPr lang="en-GB" sz="1600" dirty="0" smtClean="0">
                <a:solidFill>
                  <a:schemeClr val="accent3"/>
                </a:solidFill>
              </a:rPr>
              <a:t> is centrifuged to compact powder into epoxy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Process is repeated 3 times to fill the </a:t>
            </a:r>
            <a:r>
              <a:rPr lang="en-GB" sz="1600" dirty="0" err="1" smtClean="0">
                <a:solidFill>
                  <a:schemeClr val="accent3"/>
                </a:solidFill>
              </a:rPr>
              <a:t>mold</a:t>
            </a:r>
            <a:r>
              <a:rPr lang="en-GB" sz="1600" dirty="0" smtClean="0">
                <a:solidFill>
                  <a:schemeClr val="accent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219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017" y="76200"/>
            <a:ext cx="8229600" cy="808038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SiPMs</a:t>
            </a:r>
            <a:r>
              <a:rPr lang="en-US" sz="3200" b="1" dirty="0" smtClean="0"/>
              <a:t> Irradiated in the PHENIX IR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8"/>
          <a:stretch/>
        </p:blipFill>
        <p:spPr>
          <a:xfrm>
            <a:off x="1889415" y="762000"/>
            <a:ext cx="5441369" cy="3657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4400" y="4429125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Six Hamamatsu </a:t>
            </a:r>
            <a:r>
              <a:rPr lang="en-GB" sz="1600" dirty="0">
                <a:solidFill>
                  <a:schemeClr val="accent3"/>
                </a:solidFill>
              </a:rPr>
              <a:t>S12572-015P </a:t>
            </a:r>
            <a:r>
              <a:rPr lang="en-GB" sz="1600" dirty="0" smtClean="0">
                <a:solidFill>
                  <a:schemeClr val="accent3"/>
                </a:solidFill>
              </a:rPr>
              <a:t>15 </a:t>
            </a:r>
            <a:r>
              <a:rPr lang="en-GB" sz="1600" dirty="0" smtClean="0">
                <a:solidFill>
                  <a:schemeClr val="accent3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chemeClr val="accent3"/>
                </a:solidFill>
              </a:rPr>
              <a:t>m </a:t>
            </a:r>
            <a:r>
              <a:rPr lang="en-GB" sz="1600" dirty="0" err="1" smtClean="0">
                <a:solidFill>
                  <a:schemeClr val="accent3"/>
                </a:solidFill>
              </a:rPr>
              <a:t>micropixel</a:t>
            </a:r>
            <a:r>
              <a:rPr lang="en-GB" sz="1600" dirty="0">
                <a:solidFill>
                  <a:schemeClr val="accent3"/>
                </a:solidFill>
              </a:rPr>
              <a:t> </a:t>
            </a:r>
            <a:r>
              <a:rPr lang="en-GB" sz="1600" dirty="0" err="1" smtClean="0">
                <a:solidFill>
                  <a:schemeClr val="accent3"/>
                </a:solidFill>
              </a:rPr>
              <a:t>SiPMs</a:t>
            </a:r>
            <a:r>
              <a:rPr lang="en-GB" sz="1600" dirty="0" smtClean="0">
                <a:solidFill>
                  <a:schemeClr val="accent3"/>
                </a:solidFill>
              </a:rPr>
              <a:t> were placed </a:t>
            </a:r>
            <a:r>
              <a:rPr lang="en-GB" sz="1600" dirty="0">
                <a:solidFill>
                  <a:schemeClr val="accent3"/>
                </a:solidFill>
              </a:rPr>
              <a:t>in the PHENIX IR during the </a:t>
            </a:r>
            <a:r>
              <a:rPr lang="en-GB" sz="1600" dirty="0" smtClean="0">
                <a:solidFill>
                  <a:schemeClr val="accent3"/>
                </a:solidFill>
              </a:rPr>
              <a:t>last RHIC </a:t>
            </a:r>
            <a:r>
              <a:rPr lang="en-GB" sz="1600" dirty="0">
                <a:solidFill>
                  <a:schemeClr val="accent3"/>
                </a:solidFill>
              </a:rPr>
              <a:t>run</a:t>
            </a:r>
            <a:r>
              <a:rPr lang="en-GB" sz="1600" dirty="0" smtClean="0">
                <a:solidFill>
                  <a:schemeClr val="accent3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Channels </a:t>
            </a:r>
            <a:r>
              <a:rPr lang="en-GB" sz="1600" dirty="0">
                <a:solidFill>
                  <a:schemeClr val="accent3"/>
                </a:solidFill>
              </a:rPr>
              <a:t>1&amp;2 were enclosed in a </a:t>
            </a:r>
            <a:r>
              <a:rPr lang="en-GB" sz="1600" dirty="0" err="1">
                <a:solidFill>
                  <a:schemeClr val="accent3"/>
                </a:solidFill>
              </a:rPr>
              <a:t>Gd</a:t>
            </a:r>
            <a:r>
              <a:rPr lang="en-GB" sz="1600" dirty="0">
                <a:solidFill>
                  <a:schemeClr val="accent3"/>
                </a:solidFill>
              </a:rPr>
              <a:t> box that absorbed all thermal neutrons. </a:t>
            </a:r>
            <a:endParaRPr lang="en-GB" sz="1600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Channels </a:t>
            </a:r>
            <a:r>
              <a:rPr lang="en-GB" sz="1600" dirty="0">
                <a:solidFill>
                  <a:schemeClr val="accent3"/>
                </a:solidFill>
              </a:rPr>
              <a:t>3&amp;4 were unshielded in the same location. </a:t>
            </a:r>
            <a:endParaRPr lang="en-GB" sz="1600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3"/>
                </a:solidFill>
              </a:rPr>
              <a:t>Channels </a:t>
            </a:r>
            <a:r>
              <a:rPr lang="en-GB" sz="1600" dirty="0">
                <a:solidFill>
                  <a:schemeClr val="accent3"/>
                </a:solidFill>
              </a:rPr>
              <a:t>5&amp;6 were also unshielded and located at the base of the central magnet next to a </a:t>
            </a:r>
            <a:r>
              <a:rPr lang="en-GB" sz="1600" dirty="0" smtClean="0">
                <a:solidFill>
                  <a:schemeClr val="accent3"/>
                </a:solidFill>
              </a:rPr>
              <a:t>W/</a:t>
            </a:r>
            <a:r>
              <a:rPr lang="en-GB" sz="1600" dirty="0" err="1" smtClean="0">
                <a:solidFill>
                  <a:schemeClr val="accent3"/>
                </a:solidFill>
              </a:rPr>
              <a:t>Scifi</a:t>
            </a:r>
            <a:r>
              <a:rPr lang="en-GB" sz="1600" dirty="0" smtClean="0">
                <a:solidFill>
                  <a:schemeClr val="accent3"/>
                </a:solidFill>
              </a:rPr>
              <a:t> SPACAL </a:t>
            </a:r>
            <a:r>
              <a:rPr lang="en-GB" sz="1600" dirty="0">
                <a:solidFill>
                  <a:schemeClr val="accent3"/>
                </a:solidFill>
              </a:rPr>
              <a:t>block. </a:t>
            </a:r>
            <a:endParaRPr lang="en-GB" sz="1600" dirty="0" smtClean="0">
              <a:solidFill>
                <a:schemeClr val="accent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60960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Conclusion: No effect on damage due to either thermal neutrons or spallation neutrons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017" y="76200"/>
            <a:ext cx="8229600" cy="808038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SiPMs</a:t>
            </a:r>
            <a:r>
              <a:rPr lang="en-US" sz="2800" b="1" dirty="0" smtClean="0"/>
              <a:t> Irradiated to High Neutron </a:t>
            </a:r>
            <a:r>
              <a:rPr lang="en-US" sz="2800" b="1" dirty="0" err="1" smtClean="0"/>
              <a:t>Fluences</a:t>
            </a:r>
            <a:endParaRPr lang="en-US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5638800"/>
            <a:ext cx="815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Increase </a:t>
            </a:r>
            <a:r>
              <a:rPr lang="en-GB" sz="1600" dirty="0">
                <a:solidFill>
                  <a:schemeClr val="accent3"/>
                </a:solidFill>
              </a:rPr>
              <a:t>in noise for a group of Hamamatsu S12572-025P </a:t>
            </a:r>
            <a:r>
              <a:rPr lang="en-GB" sz="1600" dirty="0" err="1">
                <a:solidFill>
                  <a:schemeClr val="accent3"/>
                </a:solidFill>
              </a:rPr>
              <a:t>SiPMs</a:t>
            </a:r>
            <a:r>
              <a:rPr lang="en-GB" sz="1600" dirty="0">
                <a:solidFill>
                  <a:schemeClr val="accent3"/>
                </a:solidFill>
              </a:rPr>
              <a:t> exposed to various levels of neutron </a:t>
            </a:r>
            <a:r>
              <a:rPr lang="en-GB" sz="1600" dirty="0" err="1">
                <a:solidFill>
                  <a:schemeClr val="accent3"/>
                </a:solidFill>
              </a:rPr>
              <a:t>fluence</a:t>
            </a:r>
            <a:r>
              <a:rPr lang="en-GB" sz="1600" dirty="0">
                <a:solidFill>
                  <a:schemeClr val="accent3"/>
                </a:solidFill>
              </a:rPr>
              <a:t> at the LENS </a:t>
            </a:r>
            <a:r>
              <a:rPr lang="en-GB" sz="1600" dirty="0" smtClean="0">
                <a:solidFill>
                  <a:schemeClr val="accent3"/>
                </a:solidFill>
              </a:rPr>
              <a:t>facility at the Indiana University Cyclotron</a:t>
            </a:r>
            <a:endParaRPr lang="en-US" sz="1600" dirty="0">
              <a:solidFill>
                <a:schemeClr val="accent3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269255"/>
              </p:ext>
            </p:extLst>
          </p:nvPr>
        </p:nvGraphicFramePr>
        <p:xfrm>
          <a:off x="1447800" y="990600"/>
          <a:ext cx="6301241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SPW 12.0 Graph" r:id="rId3" imgW="7132460" imgH="5175526" progId="SigmaPlotGraphicObject.11">
                  <p:embed/>
                </p:oleObj>
              </mc:Choice>
              <mc:Fallback>
                <p:oleObj name="SPW 12.0 Graph" r:id="rId3" imgW="7132460" imgH="5175526" progId="SigmaPlotGraphicObject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990600"/>
                        <a:ext cx="6301241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05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R&amp;D Committee Meeting, 7/9/15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6381" y="363722"/>
            <a:ext cx="5862638" cy="494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atin typeface="Arial" charset="0"/>
              </a:rPr>
              <a:t>Future Plans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09600" y="990600"/>
            <a:ext cx="7772400" cy="49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indent="0">
              <a:buClr>
                <a:srgbClr val="C00000"/>
              </a:buClr>
              <a:buSzPct val="100000"/>
            </a:pPr>
            <a:r>
              <a:rPr lang="en-US" sz="2400" dirty="0" smtClean="0">
                <a:solidFill>
                  <a:srgbClr val="C00000"/>
                </a:solidFill>
              </a:rPr>
              <a:t>W/</a:t>
            </a:r>
            <a:r>
              <a:rPr lang="en-US" sz="2400" dirty="0" err="1" smtClean="0">
                <a:solidFill>
                  <a:srgbClr val="C00000"/>
                </a:solidFill>
              </a:rPr>
              <a:t>SciFi</a:t>
            </a:r>
            <a:r>
              <a:rPr lang="en-US" sz="2400" dirty="0" smtClean="0">
                <a:solidFill>
                  <a:srgbClr val="C00000"/>
                </a:solidFill>
              </a:rPr>
              <a:t> module production</a:t>
            </a:r>
          </a:p>
          <a:p>
            <a:pPr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rgbClr val="C00000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Continue to develop the procedure to build fully projective</a:t>
            </a:r>
            <a:r>
              <a:rPr lang="en-US" dirty="0" smtClean="0">
                <a:solidFill>
                  <a:srgbClr val="003399"/>
                </a:solidFill>
              </a:rPr>
              <a:t> </a:t>
            </a:r>
            <a:r>
              <a:rPr lang="en-US" dirty="0" err="1">
                <a:solidFill>
                  <a:srgbClr val="003399"/>
                </a:solidFill>
              </a:rPr>
              <a:t>s</a:t>
            </a:r>
            <a:r>
              <a:rPr lang="en-US" dirty="0" err="1" smtClean="0">
                <a:solidFill>
                  <a:srgbClr val="003399"/>
                </a:solidFill>
              </a:rPr>
              <a:t>pacal</a:t>
            </a:r>
            <a:r>
              <a:rPr lang="en-US" dirty="0" smtClean="0">
                <a:solidFill>
                  <a:srgbClr val="003399"/>
                </a:solidFill>
              </a:rPr>
              <a:t> modules using similar techniques that were used to produce single projective modules. </a:t>
            </a:r>
            <a:r>
              <a:rPr lang="en-US" dirty="0" smtClean="0">
                <a:solidFill>
                  <a:srgbClr val="C00000"/>
                </a:solidFill>
              </a:rPr>
              <a:t>This will be </a:t>
            </a:r>
            <a:r>
              <a:rPr lang="en-US" dirty="0" smtClean="0">
                <a:solidFill>
                  <a:srgbClr val="C00000"/>
                </a:solidFill>
              </a:rPr>
              <a:t>done primarily at BNL and UIUC and will be funded by </a:t>
            </a:r>
            <a:r>
              <a:rPr lang="en-US" dirty="0" err="1" smtClean="0">
                <a:solidFill>
                  <a:srgbClr val="C00000"/>
                </a:solidFill>
              </a:rPr>
              <a:t>sPHENIX</a:t>
            </a:r>
            <a:r>
              <a:rPr lang="en-US" dirty="0" smtClean="0">
                <a:solidFill>
                  <a:srgbClr val="C00000"/>
                </a:solidFill>
              </a:rPr>
              <a:t> R&amp;D funds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C00000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Continue to develop procedures for mass production of </a:t>
            </a:r>
            <a:r>
              <a:rPr lang="en-US" dirty="0" err="1" smtClean="0">
                <a:solidFill>
                  <a:srgbClr val="003399"/>
                </a:solidFill>
              </a:rPr>
              <a:t>spacal</a:t>
            </a:r>
            <a:r>
              <a:rPr lang="en-US" dirty="0" smtClean="0">
                <a:solidFill>
                  <a:srgbClr val="003399"/>
                </a:solidFill>
              </a:rPr>
              <a:t> modules using the standard 1D projective design. This will be done primarily at THP, but improvements to the process will also be developed at UCLA, BNL and UIUC.</a:t>
            </a: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3399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Construct an 8x8 prototype calorimeter using single tapered modules produced at THP using their mass production method</a:t>
            </a:r>
            <a:r>
              <a:rPr lang="en-US" dirty="0" smtClean="0">
                <a:solidFill>
                  <a:srgbClr val="003399"/>
                </a:solidFill>
              </a:rPr>
              <a:t>. This prototype will then be tested as part of a beam test of the </a:t>
            </a:r>
            <a:r>
              <a:rPr lang="en-US" dirty="0" err="1" smtClean="0">
                <a:solidFill>
                  <a:srgbClr val="003399"/>
                </a:solidFill>
              </a:rPr>
              <a:t>sPHENIX</a:t>
            </a:r>
            <a:r>
              <a:rPr lang="en-US" dirty="0" smtClean="0">
                <a:solidFill>
                  <a:srgbClr val="003399"/>
                </a:solidFill>
              </a:rPr>
              <a:t> calorimeter systems at </a:t>
            </a:r>
            <a:r>
              <a:rPr lang="en-US" dirty="0" err="1" smtClean="0">
                <a:solidFill>
                  <a:srgbClr val="003399"/>
                </a:solidFill>
              </a:rPr>
              <a:t>Fermilab</a:t>
            </a:r>
            <a:r>
              <a:rPr lang="en-US" dirty="0" smtClean="0">
                <a:solidFill>
                  <a:srgbClr val="003399"/>
                </a:solidFill>
              </a:rPr>
              <a:t> in the spring of 2016.</a:t>
            </a: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3399"/>
              </a:solidFill>
            </a:endParaRPr>
          </a:p>
          <a:p>
            <a:pPr lvl="1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399"/>
                </a:solidFill>
              </a:rPr>
              <a:t>In </a:t>
            </a:r>
            <a:r>
              <a:rPr lang="en-US" dirty="0" smtClean="0">
                <a:solidFill>
                  <a:srgbClr val="003399"/>
                </a:solidFill>
              </a:rPr>
              <a:t>parallel, we plan to transfer the technology for producing double tapered modules to THP and adapt this procedure to their mass production process. We will then ask them to produce a second 8x8 array of modules that will be used to construct a second prototype that will be tested at </a:t>
            </a:r>
            <a:r>
              <a:rPr lang="en-US" dirty="0" err="1" smtClean="0">
                <a:solidFill>
                  <a:srgbClr val="003399"/>
                </a:solidFill>
              </a:rPr>
              <a:t>Fermilab</a:t>
            </a:r>
            <a:r>
              <a:rPr lang="en-US" dirty="0" smtClean="0">
                <a:solidFill>
                  <a:srgbClr val="003399"/>
                </a:solidFill>
              </a:rPr>
              <a:t> later in 2016.   </a:t>
            </a:r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4954</TotalTime>
  <Words>804</Words>
  <Application>Microsoft Office PowerPoint</Application>
  <PresentationFormat>On-screen Show (4:3)</PresentationFormat>
  <Paragraphs>98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SPW 12.0 Graph</vt:lpstr>
      <vt:lpstr>PowerPoint Presentation</vt:lpstr>
      <vt:lpstr>Areas of Investigation</vt:lpstr>
      <vt:lpstr>W/SciFi Module Production at BNL</vt:lpstr>
      <vt:lpstr>W/SciFi Module Production at BNL</vt:lpstr>
      <vt:lpstr>W/SciFi Module Production at UIUC</vt:lpstr>
      <vt:lpstr>W/SciFi Module Production at THP</vt:lpstr>
      <vt:lpstr>SiPMs Irradiated in the PHENIX IR</vt:lpstr>
      <vt:lpstr>SiPMs Irradiated to High Neutron Fluences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Woody</dc:creator>
  <cp:lastModifiedBy>Craig1</cp:lastModifiedBy>
  <cp:revision>879</cp:revision>
  <dcterms:created xsi:type="dcterms:W3CDTF">2012-02-22T21:24:35Z</dcterms:created>
  <dcterms:modified xsi:type="dcterms:W3CDTF">2015-07-01T13:05:16Z</dcterms:modified>
</cp:coreProperties>
</file>